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301" r:id="rId2"/>
    <p:sldId id="290" r:id="rId3"/>
    <p:sldId id="257" r:id="rId4"/>
    <p:sldId id="258" r:id="rId5"/>
    <p:sldId id="259" r:id="rId6"/>
    <p:sldId id="292" r:id="rId7"/>
    <p:sldId id="261" r:id="rId8"/>
    <p:sldId id="262" r:id="rId9"/>
    <p:sldId id="260" r:id="rId10"/>
    <p:sldId id="281" r:id="rId11"/>
    <p:sldId id="266" r:id="rId12"/>
    <p:sldId id="264" r:id="rId13"/>
    <p:sldId id="295" r:id="rId14"/>
    <p:sldId id="272" r:id="rId15"/>
    <p:sldId id="282" r:id="rId16"/>
    <p:sldId id="300" r:id="rId17"/>
    <p:sldId id="291" r:id="rId18"/>
    <p:sldId id="271" r:id="rId19"/>
    <p:sldId id="270" r:id="rId20"/>
    <p:sldId id="293" r:id="rId21"/>
    <p:sldId id="294" r:id="rId22"/>
    <p:sldId id="273" r:id="rId23"/>
    <p:sldId id="274" r:id="rId24"/>
    <p:sldId id="275" r:id="rId25"/>
    <p:sldId id="299" r:id="rId26"/>
    <p:sldId id="277" r:id="rId27"/>
    <p:sldId id="297" r:id="rId28"/>
    <p:sldId id="296" r:id="rId29"/>
    <p:sldId id="284" r:id="rId30"/>
    <p:sldId id="298" r:id="rId31"/>
    <p:sldId id="279" r:id="rId32"/>
    <p:sldId id="287" r:id="rId33"/>
    <p:sldId id="27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>
        <p:scale>
          <a:sx n="70" d="100"/>
          <a:sy n="70" d="100"/>
        </p:scale>
        <p:origin x="-30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0243E-1CDE-45AC-A36F-87A060EFD80B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41244-3E37-41C3-A844-AA770481C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5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63EF5F-A0AC-4EF7-BA1E-38A8EDE5D377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44C5E34-612C-4E2A-BDC4-47A3DEEC31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sp>
        <p:nvSpPr>
          <p:cNvPr id="5" name="TextBox 4"/>
          <p:cNvSpPr txBox="1"/>
          <p:nvPr/>
        </p:nvSpPr>
        <p:spPr>
          <a:xfrm>
            <a:off x="107504" y="0"/>
            <a:ext cx="9036496" cy="224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УПРАВЛІННЯ  ОСВІТИ І НАУКИ СУМСЬКОЇ МІСЬКОЇ РАДИ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СУМСЬКИЙ СПЕЦІАЛЬНИЙ ДОШКІЛЬНИЙ НАВЧАЛЬНИЙ ЗАКЛАД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(ЯСЛА-САДОК) № 20 «ПОСМІШКА» М. СУМИ, СУМСЬКОЇ ОБЛАСТІ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вул.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Лучанська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27, м. Суми, 40022,  тел. (0542)  25-13-19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mail</a:t>
            </a:r>
            <a:r>
              <a:rPr lang="en-US" dirty="0">
                <a:solidFill>
                  <a:srgbClr val="34384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posmishka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_20@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ukr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net</a:t>
            </a:r>
            <a:r>
              <a:rPr lang="uk-UA" sz="1100" dirty="0">
                <a:latin typeface="Arial"/>
                <a:ea typeface="Times New Roman"/>
                <a:cs typeface="Times New Roman"/>
              </a:rPr>
              <a:t/>
            </a:r>
            <a:br>
              <a:rPr lang="uk-UA" sz="1100" dirty="0">
                <a:latin typeface="Arial"/>
                <a:ea typeface="Times New Roman"/>
                <a:cs typeface="Times New Roman"/>
              </a:rPr>
            </a:b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91683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Звіт керівника </a:t>
            </a:r>
            <a:r>
              <a:rPr lang="uk-UA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Розман-Лі</a:t>
            </a: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А.В. </a:t>
            </a:r>
            <a:r>
              <a:rPr lang="uk-UA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навчальний рік</a:t>
            </a:r>
            <a: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uk-UA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186">
            <a:off x="3623992" y="3174428"/>
            <a:ext cx="2880320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651">
            <a:off x="528827" y="3730242"/>
            <a:ext cx="2799194" cy="209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17" y="3240271"/>
            <a:ext cx="209073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Інфрачервона сауна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2_52787726250808455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1500174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_5278772625080845589.JPG"/>
          <p:cNvPicPr>
            <a:picLocks noChangeAspect="1"/>
          </p:cNvPicPr>
          <p:nvPr/>
        </p:nvPicPr>
        <p:blipFill>
          <a:blip r:embed="rId3" cstate="print"/>
          <a:srcRect t="18518"/>
          <a:stretch>
            <a:fillRect/>
          </a:stretch>
        </p:blipFill>
        <p:spPr>
          <a:xfrm>
            <a:off x="4552542" y="1643050"/>
            <a:ext cx="409142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_122903_d4983277_orig-830x3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4429132"/>
            <a:ext cx="6070501" cy="2252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0" y="0"/>
            <a:ext cx="8001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2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З</a:t>
            </a:r>
            <a:r>
              <a:rPr lang="uk-UA" sz="32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аняття в центрі інтенсивної корекції за авторською програмою </a:t>
            </a:r>
          </a:p>
          <a:p>
            <a:pPr algn="ctr">
              <a:lnSpc>
                <a:spcPct val="90000"/>
              </a:lnSpc>
            </a:pPr>
            <a:r>
              <a:rPr lang="uk-UA" sz="32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Ю.М. Коржа “Богатир”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3524"/>
            <a:ext cx="35306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72" y="1310961"/>
            <a:ext cx="37433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01522"/>
            <a:ext cx="35909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01752"/>
            <a:ext cx="4267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578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1000" y="0"/>
            <a:ext cx="7330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Comic Sans MS" pitchFamily="66" charset="0"/>
              </a:rPr>
              <a:t>Заняття з фізичної культури</a:t>
            </a:r>
            <a:endParaRPr lang="ru-RU" sz="4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2" y="3664891"/>
            <a:ext cx="3777425" cy="283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696204"/>
            <a:ext cx="3693924" cy="277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" y="791696"/>
            <a:ext cx="3694661" cy="277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94" y="762321"/>
            <a:ext cx="3560429" cy="267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259632" y="260648"/>
            <a:ext cx="5324554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Взаємодія</a:t>
            </a: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з батьками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9951" r="18690" b="14428"/>
          <a:stretch/>
        </p:blipFill>
        <p:spPr>
          <a:xfrm>
            <a:off x="6584186" y="116632"/>
            <a:ext cx="2232248" cy="327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/>
          <a:stretch/>
        </p:blipFill>
        <p:spPr>
          <a:xfrm>
            <a:off x="6084168" y="3513971"/>
            <a:ext cx="2824102" cy="3203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 b="12653"/>
          <a:stretch/>
        </p:blipFill>
        <p:spPr>
          <a:xfrm>
            <a:off x="20544" y="3283143"/>
            <a:ext cx="2585871" cy="341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1" b="18408"/>
          <a:stretch/>
        </p:blipFill>
        <p:spPr>
          <a:xfrm>
            <a:off x="2593678" y="1040553"/>
            <a:ext cx="3438364" cy="311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3148012" y="4173999"/>
            <a:ext cx="2576116" cy="265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4" y="874699"/>
            <a:ext cx="1879529" cy="250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6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1123_14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2375314" cy="316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9165551_223239698565538_259406295288984371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3786190"/>
            <a:ext cx="3304569" cy="248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425_120516.jpg"/>
          <p:cNvPicPr>
            <a:picLocks noChangeAspect="1"/>
          </p:cNvPicPr>
          <p:nvPr/>
        </p:nvPicPr>
        <p:blipFill>
          <a:blip r:embed="rId4" cstate="print"/>
          <a:srcRect r="4545" b="5051"/>
          <a:stretch>
            <a:fillRect/>
          </a:stretch>
        </p:blipFill>
        <p:spPr>
          <a:xfrm>
            <a:off x="2786050" y="1000108"/>
            <a:ext cx="344726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62000" y="15240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Виставки дитячої творчості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46444416_199588340930674_684808267063990681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981" y="762000"/>
            <a:ext cx="2327370" cy="309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90214_0845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1718" y="4411288"/>
            <a:ext cx="3262282" cy="244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191025_1054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4714884"/>
            <a:ext cx="247651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14290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Діяльність методичної служби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20498" b="11642"/>
          <a:stretch/>
        </p:blipFill>
        <p:spPr>
          <a:xfrm>
            <a:off x="5076056" y="4283420"/>
            <a:ext cx="3930800" cy="213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 b="12834"/>
          <a:stretch/>
        </p:blipFill>
        <p:spPr>
          <a:xfrm>
            <a:off x="2554954" y="788426"/>
            <a:ext cx="6065497" cy="314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23682" r="29038"/>
          <a:stretch/>
        </p:blipFill>
        <p:spPr>
          <a:xfrm rot="21138202">
            <a:off x="219686" y="877460"/>
            <a:ext cx="1621223" cy="266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299">
            <a:off x="476455" y="3494109"/>
            <a:ext cx="2147726" cy="286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980">
            <a:off x="2926085" y="4115957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Участь в конкурсах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2" y="4221088"/>
            <a:ext cx="2934072" cy="220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8640"/>
            <a:ext cx="2193454" cy="292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1447"/>
            <a:ext cx="2211456" cy="294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08" y="1455631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4"/>
          <a:stretch/>
        </p:blipFill>
        <p:spPr>
          <a:xfrm>
            <a:off x="6431578" y="3918735"/>
            <a:ext cx="2494116" cy="250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13" y="3695083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37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14" y="81567"/>
            <a:ext cx="1902359" cy="25624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18" y="2192055"/>
            <a:ext cx="1801140" cy="2420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96" y="4612943"/>
            <a:ext cx="2738740" cy="2054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343572"/>
            <a:ext cx="1764587" cy="2363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820"/>
            <a:ext cx="1872208" cy="2507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40" y="2233464"/>
            <a:ext cx="1751468" cy="2345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9" y="4343572"/>
            <a:ext cx="1732218" cy="23199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855" r="7378" b="914"/>
          <a:stretch/>
        </p:blipFill>
        <p:spPr>
          <a:xfrm>
            <a:off x="3467938" y="404664"/>
            <a:ext cx="2616230" cy="3816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061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214290"/>
            <a:ext cx="7824814" cy="47151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Тематичні тижні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4" name="Содержимое 13" descr="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16757"/>
          <a:stretch>
            <a:fillRect/>
          </a:stretch>
        </p:blipFill>
        <p:spPr>
          <a:xfrm>
            <a:off x="431540" y="3977680"/>
            <a:ext cx="3960440" cy="268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61">
            <a:off x="5238507" y="92533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99">
            <a:off x="539552" y="964776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16518" r="7899" b="18208"/>
          <a:stretch/>
        </p:blipFill>
        <p:spPr>
          <a:xfrm rot="301395">
            <a:off x="5364088" y="3630796"/>
            <a:ext cx="2279764" cy="307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0"/>
            <a:ext cx="5614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A50021"/>
                </a:solidFill>
                <a:latin typeface="Comic Sans MS" pitchFamily="66" charset="0"/>
              </a:rPr>
              <a:t>Тематичні дні</a:t>
            </a:r>
            <a:endParaRPr lang="ru-RU" sz="32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pic>
        <p:nvPicPr>
          <p:cNvPr id="11" name="Рисунок 10" descr="IMG_20190301_083545.jpg"/>
          <p:cNvPicPr>
            <a:picLocks noChangeAspect="1"/>
          </p:cNvPicPr>
          <p:nvPr/>
        </p:nvPicPr>
        <p:blipFill>
          <a:blip r:embed="rId2" cstate="print"/>
          <a:srcRect t="18889" r="7037"/>
          <a:stretch>
            <a:fillRect/>
          </a:stretch>
        </p:blipFill>
        <p:spPr>
          <a:xfrm>
            <a:off x="3659107" y="752013"/>
            <a:ext cx="2438400" cy="283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20181003_091313.jpg"/>
          <p:cNvPicPr>
            <a:picLocks noChangeAspect="1"/>
          </p:cNvPicPr>
          <p:nvPr/>
        </p:nvPicPr>
        <p:blipFill>
          <a:blip r:embed="rId3" cstate="print"/>
          <a:srcRect r="20370" b="5556"/>
          <a:stretch>
            <a:fillRect/>
          </a:stretch>
        </p:blipFill>
        <p:spPr>
          <a:xfrm>
            <a:off x="6477000" y="304800"/>
            <a:ext cx="2371964" cy="315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0114_110746.jpg"/>
          <p:cNvPicPr>
            <a:picLocks noChangeAspect="1"/>
          </p:cNvPicPr>
          <p:nvPr/>
        </p:nvPicPr>
        <p:blipFill>
          <a:blip r:embed="rId4" cstate="print"/>
          <a:srcRect t="7500"/>
          <a:stretch>
            <a:fillRect/>
          </a:stretch>
        </p:blipFill>
        <p:spPr>
          <a:xfrm>
            <a:off x="4786313" y="3857628"/>
            <a:ext cx="401597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3857628"/>
            <a:ext cx="3816206" cy="286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4" y="1027348"/>
            <a:ext cx="3161443" cy="236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Arial Black" pitchFamily="34" charset="0"/>
              </a:rPr>
              <a:t>Нормативно-правова база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28736"/>
            <a:ext cx="8686800" cy="507209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uk-UA" sz="2800" b="1" dirty="0" smtClean="0"/>
              <a:t>Закони України «Про освіту», «Про дошкільну освіту», «Про охорону дитинства», «Про пожежну безпеку», «Про охорону праці», «Про забезпечення санітарно – епідеміологічних норм».</a:t>
            </a:r>
          </a:p>
          <a:p>
            <a:pPr algn="just">
              <a:lnSpc>
                <a:spcPct val="150000"/>
              </a:lnSpc>
            </a:pPr>
            <a:r>
              <a:rPr lang="uk-UA" sz="2800" b="1" dirty="0" smtClean="0"/>
              <a:t>Базового компонента дошкільної освіти, Концепції Національно – патріотичного виховання дітей та молоді, Положення про дошкільний навчальний заклад, відповідно до вимог Програми розвитку дитини від народження  до шести (7) років «Я у Світі».          </a:t>
            </a:r>
            <a:endParaRPr lang="ru-RU" sz="2800" b="1" dirty="0" smtClean="0"/>
          </a:p>
          <a:p>
            <a:pPr>
              <a:lnSpc>
                <a:spcPct val="150000"/>
              </a:lnSpc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" y="1050995"/>
            <a:ext cx="3528421" cy="264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23425"/>
            <a:ext cx="3381157" cy="2535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75656" y="404664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Arial Black" pitchFamily="34" charset="0"/>
              </a:rPr>
              <a:t>Психологічна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 служба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24944"/>
            <a:ext cx="2573889" cy="3431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 rot="21144259">
            <a:off x="375902" y="3830952"/>
            <a:ext cx="2199507" cy="267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13" y="4191525"/>
            <a:ext cx="3471595" cy="195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65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3" y="332656"/>
            <a:ext cx="731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    Логопедична служба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2"/>
          <a:stretch/>
        </p:blipFill>
        <p:spPr>
          <a:xfrm>
            <a:off x="179512" y="3003314"/>
            <a:ext cx="3312368" cy="363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79656"/>
            <a:ext cx="3816424" cy="286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57" y="1340768"/>
            <a:ext cx="1664502" cy="221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4244" y="1099952"/>
            <a:ext cx="2175271" cy="163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r="16037"/>
          <a:stretch/>
        </p:blipFill>
        <p:spPr>
          <a:xfrm>
            <a:off x="231640" y="437682"/>
            <a:ext cx="1676064" cy="2460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77" y="1113829"/>
            <a:ext cx="2006171" cy="356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0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24100" y="0"/>
            <a:ext cx="6208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Гурткова робота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3554" name="Picture 2" descr="F:\DCIM\100PHOTO\SAM_4578.JPG"/>
          <p:cNvPicPr>
            <a:picLocks noChangeAspect="1" noChangeArrowheads="1"/>
          </p:cNvPicPr>
          <p:nvPr/>
        </p:nvPicPr>
        <p:blipFill>
          <a:blip r:embed="rId2"/>
          <a:srcRect l="2222" t="14815" b="14074"/>
          <a:stretch>
            <a:fillRect/>
          </a:stretch>
        </p:blipFill>
        <p:spPr bwMode="auto">
          <a:xfrm rot="21326713">
            <a:off x="99035" y="3681828"/>
            <a:ext cx="4554782" cy="267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90326_101111.jpg"/>
          <p:cNvPicPr>
            <a:picLocks noChangeAspect="1"/>
          </p:cNvPicPr>
          <p:nvPr/>
        </p:nvPicPr>
        <p:blipFill>
          <a:blip r:embed="rId3" cstate="print"/>
          <a:srcRect l="6667" t="20107"/>
          <a:stretch>
            <a:fillRect/>
          </a:stretch>
        </p:blipFill>
        <p:spPr>
          <a:xfrm>
            <a:off x="381000" y="838200"/>
            <a:ext cx="3886200" cy="2494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8458"/>
          <a:stretch/>
        </p:blipFill>
        <p:spPr>
          <a:xfrm rot="21297644">
            <a:off x="4647452" y="3552773"/>
            <a:ext cx="4116295" cy="2586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11" y="574359"/>
            <a:ext cx="3665708" cy="274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39752" y="285728"/>
            <a:ext cx="4732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Медичне обслуговування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0_122903_d4983277_orig-830x3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5840">
            <a:off x="924583" y="4911699"/>
            <a:ext cx="4671967" cy="17336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2" r="8724"/>
          <a:stretch/>
        </p:blipFill>
        <p:spPr>
          <a:xfrm>
            <a:off x="6660232" y="116632"/>
            <a:ext cx="1966144" cy="26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 r="3191"/>
          <a:stretch/>
        </p:blipFill>
        <p:spPr>
          <a:xfrm>
            <a:off x="3422432" y="1447306"/>
            <a:ext cx="2758773" cy="3369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/>
          <a:stretch/>
        </p:blipFill>
        <p:spPr>
          <a:xfrm>
            <a:off x="179512" y="1298424"/>
            <a:ext cx="2962181" cy="319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05" y="2975753"/>
            <a:ext cx="2767200" cy="371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5656" y="0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A50021"/>
                </a:solidFill>
                <a:latin typeface="Comic Sans MS" pitchFamily="66" charset="0"/>
              </a:rPr>
              <a:t>Харчування  </a:t>
            </a:r>
            <a:endParaRPr lang="ru-RU" sz="32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pic>
        <p:nvPicPr>
          <p:cNvPr id="6" name="Picture 3" descr="C:\Documents and Settings\Администратор\Рабочий стол\фото груп до атестації\DSC01203.JPG"/>
          <p:cNvPicPr>
            <a:picLocks noChangeAspect="1" noChangeArrowheads="1"/>
          </p:cNvPicPr>
          <p:nvPr/>
        </p:nvPicPr>
        <p:blipFill>
          <a:blip r:embed="rId2" cstate="print"/>
          <a:srcRect l="12312" t="7917" r="5261"/>
          <a:stretch>
            <a:fillRect/>
          </a:stretch>
        </p:blipFill>
        <p:spPr bwMode="auto">
          <a:xfrm rot="175472" flipH="1">
            <a:off x="4871060" y="625642"/>
            <a:ext cx="3685171" cy="271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Documents and Settings\Администратор\Рабочий стол\imag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2431676"/>
            <a:ext cx="200026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00219_153316.jpg"/>
          <p:cNvPicPr>
            <a:picLocks noChangeAspect="1"/>
          </p:cNvPicPr>
          <p:nvPr/>
        </p:nvPicPr>
        <p:blipFill>
          <a:blip r:embed="rId4" cstate="print"/>
          <a:srcRect t="12500"/>
          <a:stretch>
            <a:fillRect/>
          </a:stretch>
        </p:blipFill>
        <p:spPr>
          <a:xfrm>
            <a:off x="285720" y="4071921"/>
            <a:ext cx="3857652" cy="2531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00721_1402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0197">
            <a:off x="156248" y="791479"/>
            <a:ext cx="3773743" cy="283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14328" r="5697"/>
          <a:stretch/>
        </p:blipFill>
        <p:spPr>
          <a:xfrm rot="226402">
            <a:off x="5107610" y="3807335"/>
            <a:ext cx="3707897" cy="271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0" y="395879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034">
            <a:off x="159814" y="548680"/>
            <a:ext cx="3384377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86921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798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589">
            <a:off x="5758175" y="562372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00" y="961838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78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4346" y="0"/>
            <a:ext cx="9144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   Матеріально – технічне забезпечення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shablon-deti-prevyu-3.png"/>
          <p:cNvPicPr>
            <a:picLocks noChangeAspect="1"/>
          </p:cNvPicPr>
          <p:nvPr/>
        </p:nvPicPr>
        <p:blipFill>
          <a:blip r:embed="rId2"/>
          <a:srcRect l="8585" t="21917" r="65659" b="5713"/>
          <a:stretch>
            <a:fillRect/>
          </a:stretch>
        </p:blipFill>
        <p:spPr>
          <a:xfrm>
            <a:off x="7761327" y="4224089"/>
            <a:ext cx="1045603" cy="23003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5606"/>
          <a:stretch/>
        </p:blipFill>
        <p:spPr>
          <a:xfrm rot="21092756">
            <a:off x="505782" y="4573870"/>
            <a:ext cx="2736304" cy="170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r="22499"/>
          <a:stretch/>
        </p:blipFill>
        <p:spPr>
          <a:xfrm rot="5053674">
            <a:off x="220892" y="1338957"/>
            <a:ext cx="2791999" cy="287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1" b="8020"/>
          <a:stretch/>
        </p:blipFill>
        <p:spPr>
          <a:xfrm rot="5400000">
            <a:off x="5229222" y="3903042"/>
            <a:ext cx="3524611" cy="210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21347" b="7741"/>
          <a:stretch/>
        </p:blipFill>
        <p:spPr>
          <a:xfrm>
            <a:off x="3544702" y="4131285"/>
            <a:ext cx="1453396" cy="258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3"/>
          <a:stretch/>
        </p:blipFill>
        <p:spPr>
          <a:xfrm>
            <a:off x="6588222" y="774297"/>
            <a:ext cx="2341495" cy="244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53535"/>
            <a:ext cx="1846803" cy="249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861">
            <a:off x="129998" y="3140968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969">
            <a:off x="5585344" y="2204864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21" y="345176"/>
            <a:ext cx="2956202" cy="394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078">
            <a:off x="3313451" y="4131286"/>
            <a:ext cx="1936340" cy="250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505">
            <a:off x="281879" y="192432"/>
            <a:ext cx="1815722" cy="2723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847">
            <a:off x="6355620" y="445605"/>
            <a:ext cx="238125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94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5"/>
          <a:stretch/>
        </p:blipFill>
        <p:spPr>
          <a:xfrm>
            <a:off x="3635896" y="3545632"/>
            <a:ext cx="2175093" cy="319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8005"/>
          <a:stretch/>
        </p:blipFill>
        <p:spPr>
          <a:xfrm rot="468998">
            <a:off x="6660232" y="3356993"/>
            <a:ext cx="2172146" cy="339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6921"/>
          <a:stretch/>
        </p:blipFill>
        <p:spPr>
          <a:xfrm rot="21388298">
            <a:off x="175291" y="3212976"/>
            <a:ext cx="2138336" cy="357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16" y="53757"/>
            <a:ext cx="4655833" cy="349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2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0800000" flipV="1">
            <a:off x="142844" y="358401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Arial Black" pitchFamily="34" charset="0"/>
              </a:rPr>
              <a:t>Капітальний ремонт вимощення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529" y="2083857"/>
            <a:ext cx="4792588" cy="3594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769" y="1941039"/>
            <a:ext cx="4802170" cy="360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357166"/>
            <a:ext cx="9001156" cy="60801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Головною метою діяльності закладу </a:t>
            </a:r>
          </a:p>
          <a:p>
            <a:pPr>
              <a:buNone/>
            </a:pPr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є зміцнення здоров`я дитини, розвиток і формування особистості, забезпечення ортопедичної, соціально-психологічної реабілітації та адаптації дитини, шляхом спеціально організованого освітнього процесу у комплексі з </a:t>
            </a:r>
            <a:r>
              <a:rPr lang="uk-UA" b="1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корекційно-розвивальною</a:t>
            </a:r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лікувально-оздоровчою роботою.</a:t>
            </a:r>
          </a:p>
        </p:txBody>
      </p:sp>
      <p:pic>
        <p:nvPicPr>
          <p:cNvPr id="5" name="Рисунок 4" descr="resize.png"/>
          <p:cNvPicPr>
            <a:picLocks noChangeAspect="1"/>
          </p:cNvPicPr>
          <p:nvPr/>
        </p:nvPicPr>
        <p:blipFill>
          <a:blip r:embed="rId2"/>
          <a:srcRect t="69660" b="1606"/>
          <a:stretch>
            <a:fillRect/>
          </a:stretch>
        </p:blipFill>
        <p:spPr>
          <a:xfrm>
            <a:off x="0" y="5143512"/>
            <a:ext cx="9144000" cy="1714488"/>
          </a:xfrm>
          <a:prstGeom prst="rect">
            <a:avLst/>
          </a:prstGeom>
          <a:solidFill>
            <a:schemeClr val="accent2"/>
          </a:solidFill>
          <a:ln>
            <a:solidFill>
              <a:schemeClr val="accent6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7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67544" y="1527605"/>
            <a:ext cx="4764176" cy="178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9" y="3789040"/>
            <a:ext cx="3729849" cy="279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b="5735"/>
          <a:stretch/>
        </p:blipFill>
        <p:spPr>
          <a:xfrm rot="5400000">
            <a:off x="5249831" y="2494444"/>
            <a:ext cx="3996324" cy="341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83" y="3902755"/>
            <a:ext cx="148113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404664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3200" dirty="0">
                <a:solidFill>
                  <a:srgbClr val="FF0000"/>
                </a:solidFill>
                <a:latin typeface="Arial Black" pitchFamily="34" charset="0"/>
              </a:rPr>
              <a:t>Капітальний ремонт туалетної кімнати групи № 7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381000"/>
            <a:ext cx="43434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Проблеми</a:t>
            </a:r>
          </a:p>
          <a:p>
            <a:pPr algn="r">
              <a:lnSpc>
                <a:spcPct val="90000"/>
              </a:lnSpc>
            </a:pP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сьогодення</a:t>
            </a:r>
          </a:p>
        </p:txBody>
      </p:sp>
      <p:pic>
        <p:nvPicPr>
          <p:cNvPr id="2050" name="Picture 2" descr="I:\DCIM\100PHOTO\SAM_5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52418">
            <a:off x="5517874" y="3321326"/>
            <a:ext cx="283265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I:\DCIM\100PHOTO\SAM_5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7222">
            <a:off x="609600" y="3810000"/>
            <a:ext cx="396240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190517_134009_HHT.jpg"/>
          <p:cNvPicPr>
            <a:picLocks noChangeAspect="1"/>
          </p:cNvPicPr>
          <p:nvPr/>
        </p:nvPicPr>
        <p:blipFill>
          <a:blip r:embed="rId4" cstate="print"/>
          <a:srcRect t="22912"/>
          <a:stretch>
            <a:fillRect/>
          </a:stretch>
        </p:blipFill>
        <p:spPr>
          <a:xfrm rot="399830">
            <a:off x="6216422" y="147788"/>
            <a:ext cx="2742305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190517_1339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37983">
            <a:off x="228600" y="304800"/>
            <a:ext cx="2895600" cy="335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Arial Black" pitchFamily="34" charset="0"/>
              </a:rPr>
              <a:t>Садочок нашої мрії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Рисунок 2" descr="111454663_1178073379241298_181213410516058953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285860"/>
            <a:ext cx="7858180" cy="467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1907702" y="320367"/>
            <a:ext cx="633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solidFill>
                  <a:srgbClr val="FF0000"/>
                </a:solidFill>
              </a:rPr>
              <a:t>Дякую за увагу!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08" y="1349839"/>
            <a:ext cx="6770862" cy="507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8929718" cy="543720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sz="3600" b="1" dirty="0" smtClean="0">
                <a:solidFill>
                  <a:srgbClr val="A50021"/>
                </a:solidFill>
                <a:latin typeface="Arial Black" pitchFamily="34" charset="0"/>
                <a:cs typeface="Times New Roman" pitchFamily="18" charset="0"/>
              </a:rPr>
              <a:t>У дошкільному закладі функціонує </a:t>
            </a:r>
            <a:r>
              <a:rPr lang="uk-UA" sz="3100" b="1" dirty="0" smtClean="0">
                <a:solidFill>
                  <a:srgbClr val="A50021"/>
                </a:solidFill>
                <a:latin typeface="Arial Black" pitchFamily="34" charset="0"/>
                <a:cs typeface="Times New Roman" pitchFamily="18" charset="0"/>
              </a:rPr>
              <a:t>10 </a:t>
            </a:r>
            <a:r>
              <a:rPr lang="uk-UA" sz="3600" b="1" dirty="0" smtClean="0">
                <a:solidFill>
                  <a:srgbClr val="A50021"/>
                </a:solidFill>
                <a:latin typeface="Arial Black" pitchFamily="34" charset="0"/>
                <a:cs typeface="Times New Roman" pitchFamily="18" charset="0"/>
              </a:rPr>
              <a:t>груп: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- 2 групи – раннього віку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- 2 групи – молодшого віку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- 2 групи – середнього віку       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- 4 групи – старшого віку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Режим роботи дошкільного закладу відповідає запитам батьків: 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12 годинним режимом працює – 5 груп, 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10,5 годинним режимом – 5 груп.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Дошкільний заклад відвідує – 178 дітей, </a:t>
            </a:r>
          </a:p>
          <a:p>
            <a:pPr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них 6 – діти з особливими освітніми потребами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2267">
            <a:off x="7095691" y="1427023"/>
            <a:ext cx="1422929" cy="15333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0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25" y="5301208"/>
            <a:ext cx="3381375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8686800" cy="5857916"/>
          </a:xfrm>
        </p:spPr>
        <p:txBody>
          <a:bodyPr>
            <a:norm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Освітній процес здійснюють 32 педагоги, з них: завідувач, 2 вихователі – методисти; практичний психолог, 2 інструктори з фізкультури, </a:t>
            </a:r>
          </a:p>
          <a:p>
            <a:pPr lvl="0" indent="2698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вчителя – логопеда, 2 музичних керівника, </a:t>
            </a:r>
          </a:p>
          <a:p>
            <a:pPr lvl="0" indent="2698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1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вихователі. </a:t>
            </a:r>
            <a:endPara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IMG_1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3915">
            <a:off x="7572396" y="4714834"/>
            <a:ext cx="1357322" cy="181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1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0966">
            <a:off x="7522082" y="2109836"/>
            <a:ext cx="1545096" cy="205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1753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714834"/>
            <a:ext cx="1357323" cy="181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17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82441">
            <a:off x="6188725" y="4384871"/>
            <a:ext cx="1446751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16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9503" y="4620076"/>
            <a:ext cx="1428760" cy="190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1801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1714488"/>
            <a:ext cx="2143140" cy="285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052">
            <a:off x="214119" y="2235014"/>
            <a:ext cx="1571084" cy="2118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8557" r="13648"/>
          <a:stretch/>
        </p:blipFill>
        <p:spPr>
          <a:xfrm rot="21317531">
            <a:off x="301511" y="4652736"/>
            <a:ext cx="1209848" cy="196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567">
            <a:off x="1700627" y="4544351"/>
            <a:ext cx="1251944" cy="197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166" t="-52735" r="-2651" b="11780"/>
          <a:stretch/>
        </p:blipFill>
        <p:spPr>
          <a:xfrm rot="236637">
            <a:off x="4780129" y="476672"/>
            <a:ext cx="2932053" cy="376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587">
            <a:off x="1699481" y="1840939"/>
            <a:ext cx="1865865" cy="248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Наш </a:t>
            </a:r>
            <a:r>
              <a:rPr lang="ru-RU" sz="3200" dirty="0" err="1" smtClean="0">
                <a:solidFill>
                  <a:srgbClr val="FF0000"/>
                </a:solidFill>
              </a:rPr>
              <a:t>дружн</a:t>
            </a:r>
            <a:r>
              <a:rPr lang="uk-UA" sz="3200" dirty="0" err="1" smtClean="0">
                <a:solidFill>
                  <a:srgbClr val="FF0000"/>
                </a:solidFill>
              </a:rPr>
              <a:t>ій</a:t>
            </a:r>
            <a:r>
              <a:rPr lang="uk-UA" sz="3200" dirty="0" smtClean="0">
                <a:solidFill>
                  <a:srgbClr val="FF0000"/>
                </a:solidFill>
              </a:rPr>
              <a:t> колектив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877645" cy="545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9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</a:rPr>
              <a:t>Кафедра реабілітації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5" name="Picture 3" descr="C:\Documents and Settings\Администратор\Рабочий стол\22.11.2017\DSC01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4313" y="642918"/>
            <a:ext cx="2289687" cy="344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Администратор\Рабочий стол\22.11.2017\DSC01110.JPG"/>
          <p:cNvPicPr>
            <a:picLocks noChangeAspect="1" noChangeArrowheads="1"/>
          </p:cNvPicPr>
          <p:nvPr/>
        </p:nvPicPr>
        <p:blipFill>
          <a:blip r:embed="rId3" cstate="print"/>
          <a:srcRect l="14811" t="37260" r="3727"/>
          <a:stretch>
            <a:fillRect/>
          </a:stretch>
        </p:blipFill>
        <p:spPr bwMode="auto">
          <a:xfrm>
            <a:off x="3571868" y="857232"/>
            <a:ext cx="2667000" cy="309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Documents and Settings\Администратор\Рабочий стол\22.11.2017\DSC01296.JPG"/>
          <p:cNvPicPr>
            <a:picLocks noChangeAspect="1" noChangeArrowheads="1"/>
          </p:cNvPicPr>
          <p:nvPr/>
        </p:nvPicPr>
        <p:blipFill>
          <a:blip r:embed="rId4" cstate="print"/>
          <a:srcRect t="2919" b="3682"/>
          <a:stretch>
            <a:fillRect/>
          </a:stretch>
        </p:blipFill>
        <p:spPr bwMode="auto">
          <a:xfrm>
            <a:off x="4800600" y="4267200"/>
            <a:ext cx="3928709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Универ\Детсад\Новая папка\DSC0532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3421" r="22071" b="7212"/>
          <a:stretch/>
        </p:blipFill>
        <p:spPr bwMode="auto">
          <a:xfrm>
            <a:off x="571472" y="4000504"/>
            <a:ext cx="3357586" cy="2714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IMG_0961.JPG"/>
          <p:cNvPicPr>
            <a:picLocks noChangeAspect="1"/>
          </p:cNvPicPr>
          <p:nvPr/>
        </p:nvPicPr>
        <p:blipFill>
          <a:blip r:embed="rId6" cstate="print"/>
          <a:srcRect t="6250" r="9722"/>
          <a:stretch>
            <a:fillRect/>
          </a:stretch>
        </p:blipFill>
        <p:spPr>
          <a:xfrm>
            <a:off x="571472" y="714356"/>
            <a:ext cx="2286016" cy="316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173444"/>
            <a:ext cx="6984776" cy="8842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Водолікування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F:\DCIM\100PHOTO\SAM_54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768702">
            <a:off x="-276225" y="111442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DCIM\100PHOTO\SAM_54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166782">
            <a:off x="1631560" y="3899261"/>
            <a:ext cx="3500500" cy="262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DCIM\100PHOTO\SAM_5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43560" y="331469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4953">
            <a:off x="7207487" y="82619"/>
            <a:ext cx="1786422" cy="19250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F:\DCIM\100PHOTO\SAM_5415.JPG"/>
          <p:cNvPicPr>
            <a:picLocks noChangeAspect="1" noChangeArrowheads="1"/>
          </p:cNvPicPr>
          <p:nvPr/>
        </p:nvPicPr>
        <p:blipFill>
          <a:blip r:embed="rId6" cstate="print"/>
          <a:srcRect l="14919"/>
          <a:stretch>
            <a:fillRect/>
          </a:stretch>
        </p:blipFill>
        <p:spPr bwMode="auto">
          <a:xfrm rot="5400000">
            <a:off x="4096650" y="761078"/>
            <a:ext cx="3200400" cy="282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Заняття в басейні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IMG_0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7973" y="3807228"/>
            <a:ext cx="4214553" cy="280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Documents and Settings\Администратор\Рабочий стол\IMG_094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786214" cy="2524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Documents and Settings\Администратор\Рабочий стол\IMG_112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66492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Documents and Settings\Администратор\Рабочий стол\veselyie-rebyata-shablon-prevyu-2.png"/>
          <p:cNvPicPr>
            <a:picLocks noChangeAspect="1" noChangeArrowheads="1"/>
          </p:cNvPicPr>
          <p:nvPr/>
        </p:nvPicPr>
        <p:blipFill>
          <a:blip r:embed="rId5"/>
          <a:srcRect r="67055"/>
          <a:stretch>
            <a:fillRect/>
          </a:stretch>
        </p:blipFill>
        <p:spPr bwMode="auto">
          <a:xfrm>
            <a:off x="-357222" y="79352"/>
            <a:ext cx="2381235" cy="677864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2441</TotalTime>
  <Words>367</Words>
  <Application>Microsoft Office PowerPoint</Application>
  <PresentationFormat>Экран (4:3)</PresentationFormat>
  <Paragraphs>51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Презентация PowerPoint</vt:lpstr>
      <vt:lpstr>Нормативно-правова база</vt:lpstr>
      <vt:lpstr>Презентация PowerPoint</vt:lpstr>
      <vt:lpstr>Презентация PowerPoint</vt:lpstr>
      <vt:lpstr>Презентация PowerPoint</vt:lpstr>
      <vt:lpstr>Наш дружній колектив</vt:lpstr>
      <vt:lpstr>Презентация PowerPoint</vt:lpstr>
      <vt:lpstr> Водолікування</vt:lpstr>
      <vt:lpstr>Заняття в басейні</vt:lpstr>
      <vt:lpstr>Інфрачервона сауна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89</cp:revision>
  <dcterms:created xsi:type="dcterms:W3CDTF">2020-06-02T13:24:09Z</dcterms:created>
  <dcterms:modified xsi:type="dcterms:W3CDTF">2023-07-10T11:45:33Z</dcterms:modified>
</cp:coreProperties>
</file>